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bin" ContentType="image/jpeg"/>
  <Override PartName="/ppt/media/image16.bin" ContentType="image/jpeg"/>
  <Override PartName="/ppt/media/image18.bin" ContentType="image/jpeg"/>
  <Override PartName="/ppt/media/image19.bin" ContentType="image/jpeg"/>
  <Override PartName="/ppt/media/image20.bin" ContentType="image/jpeg"/>
  <Override PartName="/ppt/media/image21.bin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38.bin" ContentType="image/svg+xml"/>
  <Override PartName="/ppt/media/image41.bin" ContentType="image/svg+xml"/>
  <Override PartName="/ppt/media/image44.bin" ContentType="image/svg+xml"/>
  <Override PartName="/ppt/media/image47.bin" ContentType="image/sv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01" r:id="rId2"/>
    <p:sldId id="317" r:id="rId3"/>
    <p:sldId id="373" r:id="rId4"/>
    <p:sldId id="445" r:id="rId5"/>
    <p:sldId id="485" r:id="rId6"/>
    <p:sldId id="525" r:id="rId7"/>
    <p:sldId id="565" r:id="rId8"/>
    <p:sldId id="613" r:id="rId9"/>
    <p:sldId id="698" r:id="rId10"/>
    <p:sldId id="653" r:id="rId11"/>
    <p:sldId id="697" r:id="rId12"/>
  </p:sldIdLst>
  <p:sldSz cx="18288000" cy="10287000"/>
  <p:notesSz cx="18288000" cy="10287000"/>
  <p:embeddedFontLst>
    <p:embeddedFont>
      <p:font typeface="Big Shoulders Display ExtraBold" pitchFamily="2" charset="77"/>
      <p:regular r:id="rId13"/>
      <p:bold r:id="rId14"/>
    </p:embeddedFont>
    <p:embeddedFont>
      <p:font typeface="Inter" panose="02000503000000020004" pitchFamily="2" charset="0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05/05/25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6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bin"/><Relationship Id="rId5" Type="http://schemas.openxmlformats.org/officeDocument/2006/relationships/image" Target="../media/image4.bin"/><Relationship Id="rId4" Type="http://schemas.openxmlformats.org/officeDocument/2006/relationships/image" Target="../media/image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bin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bin"/><Relationship Id="rId5" Type="http://schemas.openxmlformats.org/officeDocument/2006/relationships/image" Target="../media/image25.bin"/><Relationship Id="rId4" Type="http://schemas.openxmlformats.org/officeDocument/2006/relationships/image" Target="../media/image2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bin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bin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s/_rels/slide5.xml.rels><?xml version="1.0" encoding="UTF-8" standalone="yes"?>
<Relationships xmlns="http://schemas.openxmlformats.org/package/2006/relationships"><Relationship Id="rId109" Type="http://schemas.openxmlformats.org/officeDocument/2006/relationships/image" Target="../media/image47.bin"/><Relationship Id="rId3" Type="http://schemas.openxmlformats.org/officeDocument/2006/relationships/image" Target="../media/image2.bin"/><Relationship Id="rId104" Type="http://schemas.openxmlformats.org/officeDocument/2006/relationships/image" Target="../media/image44.bin"/><Relationship Id="rId7" Type="http://schemas.openxmlformats.org/officeDocument/2006/relationships/image" Target="../media/image1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bin"/><Relationship Id="rId5" Type="http://schemas.openxmlformats.org/officeDocument/2006/relationships/image" Target="../media/image8.bin"/><Relationship Id="rId95" Type="http://schemas.openxmlformats.org/officeDocument/2006/relationships/image" Target="../media/image13.bin"/><Relationship Id="rId94" Type="http://schemas.openxmlformats.org/officeDocument/2006/relationships/image" Target="../media/image38.bin"/><Relationship Id="rId99" Type="http://schemas.openxmlformats.org/officeDocument/2006/relationships/image" Target="../media/image41.bin"/><Relationship Id="rId4" Type="http://schemas.openxmlformats.org/officeDocument/2006/relationships/image" Target="../media/image7.bin"/><Relationship Id="rId100" Type="http://schemas.openxmlformats.org/officeDocument/2006/relationships/image" Target="../media/image14.bin"/><Relationship Id="rId105" Type="http://schemas.openxmlformats.org/officeDocument/2006/relationships/image" Target="../media/image1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bin"/><Relationship Id="rId3" Type="http://schemas.openxmlformats.org/officeDocument/2006/relationships/image" Target="../media/image2.bin"/><Relationship Id="rId7" Type="http://schemas.openxmlformats.org/officeDocument/2006/relationships/image" Target="../media/image17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bin"/><Relationship Id="rId11" Type="http://schemas.openxmlformats.org/officeDocument/2006/relationships/image" Target="../media/image21.bin"/><Relationship Id="rId5" Type="http://schemas.openxmlformats.org/officeDocument/2006/relationships/image" Target="../media/image8.bin"/><Relationship Id="rId10" Type="http://schemas.openxmlformats.org/officeDocument/2006/relationships/image" Target="../media/image20.bin"/><Relationship Id="rId4" Type="http://schemas.openxmlformats.org/officeDocument/2006/relationships/image" Target="../media/image7.bin"/><Relationship Id="rId9" Type="http://schemas.openxmlformats.org/officeDocument/2006/relationships/image" Target="../media/image1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4" name="Presenter Name-41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955030"/>
            <a:ext cx="9710738" cy="447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SRI RAMA HARISH NIMMALA</a:t>
            </a:r>
          </a:p>
        </p:txBody>
      </p:sp>
      <p:sp>
        <p:nvSpPr>
          <p:cNvPr id="306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893630"/>
            <a:ext cx="9710738" cy="790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A2A ARCHITECTURE OVERVIEW</a:t>
            </a:r>
          </a:p>
        </p:txBody>
      </p:sp>
      <p:sp>
        <p:nvSpPr>
          <p:cNvPr id="308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787836"/>
            <a:ext cx="97107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2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A comprehensive overview of A2A client-server interactions.</a:t>
            </a:r>
          </a:p>
        </p:txBody>
      </p:sp>
      <p:pic>
        <p:nvPicPr>
          <p:cNvPr id="310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1199781" y="762000"/>
            <a:ext cx="6324600" cy="8763000"/>
          </a:xfrm>
          <a:prstGeom prst="rect">
            <a:avLst/>
          </a:prstGeom>
        </p:spPr>
      </p:pic>
      <p:pic>
        <p:nvPicPr>
          <p:cNvPr id="31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199781" y="762000"/>
            <a:ext cx="1371600" cy="1371600"/>
          </a:xfrm>
          <a:prstGeom prst="rect">
            <a:avLst/>
          </a:prstGeom>
        </p:spPr>
      </p:pic>
      <p:pic>
        <p:nvPicPr>
          <p:cNvPr id="3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3887898" y="0"/>
            <a:ext cx="4400102" cy="3494704"/>
          </a:xfrm>
          <a:prstGeom prst="rect">
            <a:avLst/>
          </a:prstGeom>
        </p:spPr>
      </p:pic>
      <p:pic>
        <p:nvPicPr>
          <p:cNvPr id="3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8650936" y="6793343"/>
            <a:ext cx="5442037" cy="34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5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5874"/>
            <a:ext cx="2362200" cy="2581126"/>
          </a:xfrm>
          <a:prstGeom prst="rect">
            <a:avLst/>
          </a:prstGeom>
        </p:spPr>
      </p:pic>
      <p:pic>
        <p:nvPicPr>
          <p:cNvPr id="65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65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2685002"/>
            <a:ext cx="171450" cy="171450"/>
          </a:xfrm>
          <a:prstGeom prst="rect">
            <a:avLst/>
          </a:prstGeom>
        </p:spPr>
      </p:pic>
      <p:sp>
        <p:nvSpPr>
          <p:cNvPr id="66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2605373"/>
            <a:ext cx="1644491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AGENT CARD - CORE COMPONENT</a:t>
            </a:r>
          </a:p>
        </p:txBody>
      </p:sp>
      <p:sp>
        <p:nvSpPr>
          <p:cNvPr id="66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3012281"/>
            <a:ext cx="164449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Agent Card is a vital element in the A2A architecture, encapsulating the essential capabilities and skills of the agent.</a:t>
            </a:r>
          </a:p>
        </p:txBody>
      </p:sp>
      <p:pic>
        <p:nvPicPr>
          <p:cNvPr id="6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3753326"/>
            <a:ext cx="171450" cy="171450"/>
          </a:xfrm>
          <a:prstGeom prst="rect">
            <a:avLst/>
          </a:prstGeom>
        </p:spPr>
      </p:pic>
      <p:sp>
        <p:nvSpPr>
          <p:cNvPr id="666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3673697"/>
            <a:ext cx="1644491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CAPABILITIES - WHAT AGENTS CAN DO</a:t>
            </a:r>
          </a:p>
        </p:txBody>
      </p:sp>
      <p:sp>
        <p:nvSpPr>
          <p:cNvPr id="668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4080605"/>
            <a:ext cx="164449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Agents possess various capabilities that enable them to perform specific tasks and functions within the A2A architecture.</a:t>
            </a:r>
          </a:p>
        </p:txBody>
      </p:sp>
      <p:pic>
        <p:nvPicPr>
          <p:cNvPr id="67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4821555"/>
            <a:ext cx="171450" cy="171450"/>
          </a:xfrm>
          <a:prstGeom prst="rect">
            <a:avLst/>
          </a:prstGeom>
        </p:spPr>
      </p:pic>
      <p:sp>
        <p:nvSpPr>
          <p:cNvPr id="672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4741926"/>
            <a:ext cx="1644491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SKILLS - EXPERTISE OF AGENTS</a:t>
            </a:r>
          </a:p>
        </p:txBody>
      </p:sp>
      <p:sp>
        <p:nvSpPr>
          <p:cNvPr id="674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5148834"/>
            <a:ext cx="164449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skills of agents are critical for ensuring effective communication and task execution in the A2A framework.</a:t>
            </a:r>
          </a:p>
        </p:txBody>
      </p:sp>
      <p:pic>
        <p:nvPicPr>
          <p:cNvPr id="67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5889879"/>
            <a:ext cx="171450" cy="171450"/>
          </a:xfrm>
          <a:prstGeom prst="rect">
            <a:avLst/>
          </a:prstGeom>
        </p:spPr>
      </p:pic>
      <p:sp>
        <p:nvSpPr>
          <p:cNvPr id="678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5810250"/>
            <a:ext cx="1644491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ENDPOINT URL - ACCESS POINT</a:t>
            </a:r>
          </a:p>
        </p:txBody>
      </p:sp>
      <p:sp>
        <p:nvSpPr>
          <p:cNvPr id="680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6217158"/>
            <a:ext cx="164449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Each Agent Card includes an endpoint URL, which serves as the access point for client-server interactions.</a:t>
            </a:r>
          </a:p>
        </p:txBody>
      </p:sp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6958203"/>
            <a:ext cx="171450" cy="171450"/>
          </a:xfrm>
          <a:prstGeom prst="rect">
            <a:avLst/>
          </a:prstGeom>
        </p:spPr>
      </p:pic>
      <p:sp>
        <p:nvSpPr>
          <p:cNvPr id="684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6878574"/>
            <a:ext cx="1644491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AUTHENTICATION - SECURITY MEASURES</a:t>
            </a:r>
          </a:p>
        </p:txBody>
      </p:sp>
      <p:sp>
        <p:nvSpPr>
          <p:cNvPr id="686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7285482"/>
            <a:ext cx="164449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Authentication mechanisms are essential for validating access and ensuring secure interactions between clients and agents.</a:t>
            </a:r>
          </a:p>
        </p:txBody>
      </p:sp>
      <p:pic>
        <p:nvPicPr>
          <p:cNvPr id="6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8026432"/>
            <a:ext cx="171450" cy="171450"/>
          </a:xfrm>
          <a:prstGeom prst="rect">
            <a:avLst/>
          </a:prstGeom>
        </p:spPr>
      </p:pic>
      <p:sp>
        <p:nvSpPr>
          <p:cNvPr id="690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7946803"/>
            <a:ext cx="1644491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DISCOVERY PROCESS - A2A SERVER INTERACTION</a:t>
            </a:r>
          </a:p>
        </p:txBody>
      </p:sp>
      <p:sp>
        <p:nvSpPr>
          <p:cNvPr id="692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235" y="8353711"/>
            <a:ext cx="164449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A2A Server facilitates the discovery of agent information, enhancing operational efficiency and response times.</a:t>
            </a:r>
          </a:p>
        </p:txBody>
      </p:sp>
      <p:sp>
        <p:nvSpPr>
          <p:cNvPr id="694" name="Click here to edit title-49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2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AGENT CARD INFORMATION OVERVIEW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0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302698"/>
            <a:ext cx="3586162" cy="2984302"/>
          </a:xfrm>
          <a:prstGeom prst="rect">
            <a:avLst/>
          </a:prstGeom>
        </p:spPr>
      </p:pic>
      <p:pic>
        <p:nvPicPr>
          <p:cNvPr id="70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4249848" y="0"/>
            <a:ext cx="4038152" cy="3494704"/>
          </a:xfrm>
          <a:prstGeom prst="rect">
            <a:avLst/>
          </a:prstGeom>
        </p:spPr>
      </p:pic>
      <p:sp>
        <p:nvSpPr>
          <p:cNvPr id="702" name="Click here to edit title-47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85900"/>
            <a:ext cx="12949238" cy="1057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72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CONCLUSION ON A2A ARCHITECTURE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723900"/>
            <a:ext cx="2476500" cy="285750"/>
          </a:xfrm>
          <a:prstGeom prst="rect">
            <a:avLst/>
          </a:prstGeom>
        </p:spPr>
      </p:pic>
      <p:sp>
        <p:nvSpPr>
          <p:cNvPr id="706" name="Click here to edit label-43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90600" y="723900"/>
            <a:ext cx="2090738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204ECF">
                    <a:alpha val="100000"/>
                  </a:srgbClr>
                </a:solidFill>
                <a:latin typeface="Inter" panose="00000700000000000000" pitchFamily="2" charset="0"/>
              </a:rPr>
              <a:t>A2A SUMMARY</a:t>
            </a:r>
          </a:p>
        </p:txBody>
      </p:sp>
      <p:sp>
        <p:nvSpPr>
          <p:cNvPr id="708" name="Click here to edit subtitle-46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533900" y="8724900"/>
            <a:ext cx="13025438" cy="790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3192"/>
              </a:lnSpc>
            </a:pPr>
            <a:r>
              <a:rPr lang="en-US" sz="2100" spc="-42" dirty="0">
                <a:solidFill>
                  <a:srgbClr val="6C6C80">
                    <a:alpha val="100000"/>
                  </a:srgbClr>
                </a:solidFill>
                <a:latin typeface="Inter" panose="00000700000000000000" pitchFamily="2" charset="0"/>
              </a:rPr>
              <a:t>This section summarizes the crucial aspects of A2A architecture, highlighting its significance in client-server communication and overall efficiency.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2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5874"/>
            <a:ext cx="2362200" cy="2581126"/>
          </a:xfrm>
          <a:prstGeom prst="rect">
            <a:avLst/>
          </a:prstGeom>
        </p:spPr>
      </p:pic>
      <p:pic>
        <p:nvPicPr>
          <p:cNvPr id="32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32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2605373"/>
            <a:ext cx="419100" cy="419100"/>
          </a:xfrm>
          <a:prstGeom prst="rect">
            <a:avLst/>
          </a:prstGeom>
        </p:spPr>
      </p:pic>
      <p:sp>
        <p:nvSpPr>
          <p:cNvPr id="324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1350" y="2649855"/>
            <a:ext cx="1952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01</a:t>
            </a:r>
          </a:p>
        </p:txBody>
      </p:sp>
      <p:sp>
        <p:nvSpPr>
          <p:cNvPr id="326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2605373"/>
            <a:ext cx="161972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A2A CLIENT DEFINITION</a:t>
            </a:r>
          </a:p>
        </p:txBody>
      </p:sp>
      <p:sp>
        <p:nvSpPr>
          <p:cNvPr id="328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3012281"/>
            <a:ext cx="161972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An A2A Client is an application or agent designed to utilize A2A services for its operations.</a:t>
            </a:r>
          </a:p>
        </p:txBody>
      </p:sp>
      <p:pic>
        <p:nvPicPr>
          <p:cNvPr id="33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3673697"/>
            <a:ext cx="419100" cy="419100"/>
          </a:xfrm>
          <a:prstGeom prst="rect">
            <a:avLst/>
          </a:prstGeom>
        </p:spPr>
      </p:pic>
      <p:sp>
        <p:nvSpPr>
          <p:cNvPr id="332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69156" y="3718179"/>
            <a:ext cx="24288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02</a:t>
            </a:r>
          </a:p>
        </p:txBody>
      </p:sp>
      <p:sp>
        <p:nvSpPr>
          <p:cNvPr id="33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3673697"/>
            <a:ext cx="161972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ROLE OF A2A CLIENT</a:t>
            </a:r>
          </a:p>
        </p:txBody>
      </p:sp>
      <p:sp>
        <p:nvSpPr>
          <p:cNvPr id="33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4080605"/>
            <a:ext cx="161972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A2A Client sends requests to the A2A Server, initiating interaction and service consumption.</a:t>
            </a:r>
          </a:p>
        </p:txBody>
      </p:sp>
      <p:pic>
        <p:nvPicPr>
          <p:cNvPr id="33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4741926"/>
            <a:ext cx="419100" cy="419100"/>
          </a:xfrm>
          <a:prstGeom prst="rect">
            <a:avLst/>
          </a:prstGeom>
        </p:spPr>
      </p:pic>
      <p:sp>
        <p:nvSpPr>
          <p:cNvPr id="340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67632" y="4786503"/>
            <a:ext cx="24288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03</a:t>
            </a:r>
          </a:p>
        </p:txBody>
      </p:sp>
      <p:sp>
        <p:nvSpPr>
          <p:cNvPr id="342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4741926"/>
            <a:ext cx="161972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TYPES OF A2A CLIENTS</a:t>
            </a:r>
          </a:p>
        </p:txBody>
      </p:sp>
      <p:sp>
        <p:nvSpPr>
          <p:cNvPr id="344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5148834"/>
            <a:ext cx="161972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Various applications can serve as A2A Clients, each tailored to specific service needs and architectures.</a:t>
            </a:r>
          </a:p>
        </p:txBody>
      </p:sp>
      <p:pic>
        <p:nvPicPr>
          <p:cNvPr id="3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5810250"/>
            <a:ext cx="419100" cy="419100"/>
          </a:xfrm>
          <a:prstGeom prst="rect">
            <a:avLst/>
          </a:prstGeom>
        </p:spPr>
      </p:pic>
      <p:sp>
        <p:nvSpPr>
          <p:cNvPr id="348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66584" y="5854732"/>
            <a:ext cx="24288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04</a:t>
            </a:r>
          </a:p>
        </p:txBody>
      </p:sp>
      <p:sp>
        <p:nvSpPr>
          <p:cNvPr id="350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5810250"/>
            <a:ext cx="161972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INTERACTION WITH A2A SERVER</a:t>
            </a:r>
          </a:p>
        </p:txBody>
      </p:sp>
      <p:sp>
        <p:nvSpPr>
          <p:cNvPr id="352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6217158"/>
            <a:ext cx="161972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A2A Client communicates by sending tasks or commands, facilitating server-side processing.</a:t>
            </a:r>
          </a:p>
        </p:txBody>
      </p:sp>
      <p:pic>
        <p:nvPicPr>
          <p:cNvPr id="3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6878574"/>
            <a:ext cx="419100" cy="419100"/>
          </a:xfrm>
          <a:prstGeom prst="rect">
            <a:avLst/>
          </a:prstGeom>
        </p:spPr>
      </p:pic>
      <p:sp>
        <p:nvSpPr>
          <p:cNvPr id="356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66489" y="6923056"/>
            <a:ext cx="24288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05</a:t>
            </a:r>
          </a:p>
        </p:txBody>
      </p:sp>
      <p:sp>
        <p:nvSpPr>
          <p:cNvPr id="358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6878574"/>
            <a:ext cx="161972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IMPORTANCE OF A2A CLIENT</a:t>
            </a:r>
          </a:p>
        </p:txBody>
      </p:sp>
      <p:sp>
        <p:nvSpPr>
          <p:cNvPr id="360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7285482"/>
            <a:ext cx="161972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An effective A2A Client enhances service efficiency and responsiveness in distributed systems.</a:t>
            </a:r>
          </a:p>
        </p:txBody>
      </p:sp>
      <p:pic>
        <p:nvPicPr>
          <p:cNvPr id="36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7946803"/>
            <a:ext cx="419100" cy="419100"/>
          </a:xfrm>
          <a:prstGeom prst="rect">
            <a:avLst/>
          </a:prstGeom>
        </p:spPr>
      </p:pic>
      <p:sp>
        <p:nvSpPr>
          <p:cNvPr id="364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68299" y="7991284"/>
            <a:ext cx="24288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06</a:t>
            </a:r>
          </a:p>
        </p:txBody>
      </p:sp>
      <p:sp>
        <p:nvSpPr>
          <p:cNvPr id="366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7946803"/>
            <a:ext cx="161972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EXAMPLES OF A2A CLIENT USAGE</a:t>
            </a:r>
          </a:p>
        </p:txBody>
      </p:sp>
      <p:sp>
        <p:nvSpPr>
          <p:cNvPr id="368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8353711"/>
            <a:ext cx="161972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Common examples include mobile apps, web applications, and automated agents utilizing A2A services.</a:t>
            </a:r>
          </a:p>
        </p:txBody>
      </p:sp>
      <p:sp>
        <p:nvSpPr>
          <p:cNvPr id="370" name="Click here to edit title-46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2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UNDERSTANDING A2A CLIENT SERVICES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7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7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5874"/>
            <a:ext cx="2362200" cy="2581126"/>
          </a:xfrm>
          <a:prstGeom prst="rect">
            <a:avLst/>
          </a:prstGeom>
        </p:spPr>
      </p:pic>
      <p:pic>
        <p:nvPicPr>
          <p:cNvPr id="3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3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2962275"/>
            <a:ext cx="533400" cy="533400"/>
          </a:xfrm>
          <a:prstGeom prst="rect">
            <a:avLst/>
          </a:prstGeom>
        </p:spPr>
      </p:pic>
      <p:sp>
        <p:nvSpPr>
          <p:cNvPr id="380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6592" y="3018854"/>
            <a:ext cx="2333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205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01</a:t>
            </a:r>
          </a:p>
        </p:txBody>
      </p:sp>
      <p:sp>
        <p:nvSpPr>
          <p:cNvPr id="382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67846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A2A SERVER AS A MIDDLEWARE</a:t>
            </a:r>
          </a:p>
        </p:txBody>
      </p:sp>
      <p:sp>
        <p:nvSpPr>
          <p:cNvPr id="384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047268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A2A Server acts as a middleware that facilitates communication between different applications, ensuring smooth task execution and request handling.</a:t>
            </a:r>
          </a:p>
        </p:txBody>
      </p:sp>
      <p:pic>
        <p:nvPicPr>
          <p:cNvPr id="3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5086350" y="2962275"/>
            <a:ext cx="533400" cy="533400"/>
          </a:xfrm>
          <a:prstGeom prst="rect">
            <a:avLst/>
          </a:prstGeom>
        </p:spPr>
      </p:pic>
      <p:sp>
        <p:nvSpPr>
          <p:cNvPr id="388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222653" y="3018854"/>
            <a:ext cx="29051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205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02</a:t>
            </a:r>
          </a:p>
        </p:txBody>
      </p:sp>
      <p:sp>
        <p:nvSpPr>
          <p:cNvPr id="39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367846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HTTP ENDPOINT EXPOSURE</a:t>
            </a:r>
          </a:p>
        </p:txBody>
      </p:sp>
      <p:sp>
        <p:nvSpPr>
          <p:cNvPr id="39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4047268"/>
            <a:ext cx="382428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server exposes an HTTP endpoint, allowing clients to send requests and interact with the server efficiently.</a:t>
            </a:r>
          </a:p>
        </p:txBody>
      </p:sp>
      <p:pic>
        <p:nvPicPr>
          <p:cNvPr id="39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9410700" y="2962275"/>
            <a:ext cx="533400" cy="533400"/>
          </a:xfrm>
          <a:prstGeom prst="rect">
            <a:avLst/>
          </a:prstGeom>
        </p:spPr>
      </p:pic>
      <p:sp>
        <p:nvSpPr>
          <p:cNvPr id="396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5193" y="3018854"/>
            <a:ext cx="3000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205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03</a:t>
            </a:r>
          </a:p>
        </p:txBody>
      </p:sp>
      <p:sp>
        <p:nvSpPr>
          <p:cNvPr id="398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367846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TASK MANAGEMENT</a:t>
            </a:r>
          </a:p>
        </p:txBody>
      </p:sp>
      <p:sp>
        <p:nvSpPr>
          <p:cNvPr id="400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4047268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It is responsible for receiving requests and managing the execution of tasks, ensuring that they are processed in a timely manner.</a:t>
            </a:r>
          </a:p>
        </p:txBody>
      </p:sp>
      <p:pic>
        <p:nvPicPr>
          <p:cNvPr id="4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3735050" y="2962275"/>
            <a:ext cx="533400" cy="533400"/>
          </a:xfrm>
          <a:prstGeom prst="rect">
            <a:avLst/>
          </a:prstGeom>
        </p:spPr>
      </p:pic>
      <p:sp>
        <p:nvSpPr>
          <p:cNvPr id="404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868210" y="3018854"/>
            <a:ext cx="3000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205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04</a:t>
            </a:r>
          </a:p>
        </p:txBody>
      </p:sp>
      <p:sp>
        <p:nvSpPr>
          <p:cNvPr id="406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367846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CLIENT-SERVER INTERACTION</a:t>
            </a:r>
          </a:p>
        </p:txBody>
      </p:sp>
      <p:sp>
        <p:nvSpPr>
          <p:cNvPr id="408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4047268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interaction is illustrated by an arrow from the A2A Client to the A2A Server, representing the flow of requests and responses.</a:t>
            </a:r>
          </a:p>
        </p:txBody>
      </p:sp>
      <p:pic>
        <p:nvPicPr>
          <p:cNvPr id="4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5924550"/>
            <a:ext cx="533400" cy="533400"/>
          </a:xfrm>
          <a:prstGeom prst="rect">
            <a:avLst/>
          </a:prstGeom>
        </p:spPr>
      </p:pic>
      <p:sp>
        <p:nvSpPr>
          <p:cNvPr id="412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5064" y="5981128"/>
            <a:ext cx="3000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205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05</a:t>
            </a:r>
          </a:p>
        </p:txBody>
      </p:sp>
      <p:sp>
        <p:nvSpPr>
          <p:cNvPr id="414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640735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INITIATION OF TASKS</a:t>
            </a:r>
          </a:p>
        </p:txBody>
      </p:sp>
      <p:sp>
        <p:nvSpPr>
          <p:cNvPr id="416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009543"/>
            <a:ext cx="382428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arrow labeled 'tasks/send' signifies the initiation of tasks, marking the beginning of the communication process.</a:t>
            </a:r>
          </a:p>
        </p:txBody>
      </p:sp>
      <p:pic>
        <p:nvPicPr>
          <p:cNvPr id="4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5086350" y="5924550"/>
            <a:ext cx="533400" cy="533400"/>
          </a:xfrm>
          <a:prstGeom prst="rect">
            <a:avLst/>
          </a:prstGeom>
        </p:spPr>
      </p:pic>
      <p:sp>
        <p:nvSpPr>
          <p:cNvPr id="420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221510" y="5981128"/>
            <a:ext cx="3000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205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06</a:t>
            </a:r>
          </a:p>
        </p:txBody>
      </p:sp>
      <p:sp>
        <p:nvSpPr>
          <p:cNvPr id="422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6640735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SCALABILITY</a:t>
            </a:r>
          </a:p>
        </p:txBody>
      </p:sp>
      <p:sp>
        <p:nvSpPr>
          <p:cNvPr id="424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7009543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A2A Server provides scalability options, allowing it to handle multiple requests and tasks concurrently, enhancing performance.</a:t>
            </a:r>
          </a:p>
        </p:txBody>
      </p:sp>
      <p:pic>
        <p:nvPicPr>
          <p:cNvPr id="42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9410700" y="5924550"/>
            <a:ext cx="533400" cy="533400"/>
          </a:xfrm>
          <a:prstGeom prst="rect">
            <a:avLst/>
          </a:prstGeom>
        </p:spPr>
      </p:pic>
      <p:sp>
        <p:nvSpPr>
          <p:cNvPr id="428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48527" y="5981128"/>
            <a:ext cx="29051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205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07</a:t>
            </a:r>
          </a:p>
        </p:txBody>
      </p:sp>
      <p:sp>
        <p:nvSpPr>
          <p:cNvPr id="430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6640735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RELIABILITY</a:t>
            </a:r>
          </a:p>
        </p:txBody>
      </p:sp>
      <p:sp>
        <p:nvSpPr>
          <p:cNvPr id="432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7009543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architecture ensures reliability in task execution, reducing the chances of errors during communication between clients and the server.</a:t>
            </a:r>
          </a:p>
        </p:txBody>
      </p:sp>
      <p:pic>
        <p:nvPicPr>
          <p:cNvPr id="4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3735050" y="5924550"/>
            <a:ext cx="533400" cy="533400"/>
          </a:xfrm>
          <a:prstGeom prst="rect">
            <a:avLst/>
          </a:prstGeom>
        </p:spPr>
      </p:pic>
      <p:sp>
        <p:nvSpPr>
          <p:cNvPr id="436" name="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870019" y="5981128"/>
            <a:ext cx="3000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205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08</a:t>
            </a:r>
          </a:p>
        </p:txBody>
      </p:sp>
      <p:sp>
        <p:nvSpPr>
          <p:cNvPr id="438" name="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6640735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INTEGRATION CAPABILITIES</a:t>
            </a:r>
          </a:p>
        </p:txBody>
      </p:sp>
      <p:sp>
        <p:nvSpPr>
          <p:cNvPr id="440" name="Description of a 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7009543"/>
            <a:ext cx="382428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A2A Server can integrate with various systems, making it a versatile component in the A2A architecture.</a:t>
            </a:r>
          </a:p>
        </p:txBody>
      </p:sp>
      <p:sp>
        <p:nvSpPr>
          <p:cNvPr id="442" name="Click here to edit title-45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2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UNDERSTANDING A2A SERVER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4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5874"/>
            <a:ext cx="2362200" cy="2581126"/>
          </a:xfrm>
          <a:prstGeom prst="rect">
            <a:avLst/>
          </a:prstGeom>
        </p:spPr>
      </p:pic>
      <p:pic>
        <p:nvPicPr>
          <p:cNvPr id="44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sp>
        <p:nvSpPr>
          <p:cNvPr id="45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TASK IDENTIFICATION</a:t>
            </a:r>
          </a:p>
        </p:txBody>
      </p:sp>
      <p:sp>
        <p:nvSpPr>
          <p:cNvPr id="45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050506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Each task in the A2A system is uniquely identified by an ID#, ensuring precise tracking and management throughout its lifecycle.</a:t>
            </a:r>
          </a:p>
        </p:txBody>
      </p:sp>
      <p:sp>
        <p:nvSpPr>
          <p:cNvPr id="45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TASK STATES OVERVIEW</a:t>
            </a:r>
          </a:p>
        </p:txBody>
      </p:sp>
      <p:sp>
        <p:nvSpPr>
          <p:cNvPr id="45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4050506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Tasks can transition through various states: submitted, working, input-required, completed, failed, and canceled, reflecting their progress.</a:t>
            </a:r>
          </a:p>
        </p:txBody>
      </p:sp>
      <p:sp>
        <p:nvSpPr>
          <p:cNvPr id="458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A2A SERVER TO TASK LINK</a:t>
            </a:r>
          </a:p>
        </p:txBody>
      </p:sp>
      <p:sp>
        <p:nvSpPr>
          <p:cNvPr id="460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4050506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An arrow from the A2A Server to Task signifies the central role of task management within the A2A Client-Server architecture.</a:t>
            </a:r>
          </a:p>
        </p:txBody>
      </p:sp>
      <p:sp>
        <p:nvSpPr>
          <p:cNvPr id="462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TASK MANAGEMENT IMPORTANCE</a:t>
            </a:r>
          </a:p>
        </p:txBody>
      </p:sp>
      <p:sp>
        <p:nvSpPr>
          <p:cNvPr id="464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4050506"/>
            <a:ext cx="382428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Effective task management is crucial for optimizing workflows and ensuring timely completion of tasks in an A2A system.</a:t>
            </a:r>
          </a:p>
        </p:txBody>
      </p:sp>
      <p:sp>
        <p:nvSpPr>
          <p:cNvPr id="466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LIFECYCLE MANAGEMENT</a:t>
            </a:r>
          </a:p>
        </p:txBody>
      </p:sp>
      <p:sp>
        <p:nvSpPr>
          <p:cNvPr id="468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293358"/>
            <a:ext cx="382428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Understanding the lifecycle of a task helps in anticipating issues and managing dependencies effectively.</a:t>
            </a:r>
          </a:p>
        </p:txBody>
      </p:sp>
      <p:sp>
        <p:nvSpPr>
          <p:cNvPr id="470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STATE TRANSITION MECHANISM</a:t>
            </a:r>
          </a:p>
        </p:txBody>
      </p:sp>
      <p:sp>
        <p:nvSpPr>
          <p:cNvPr id="472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6293358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system's ability to manage state transitions is vital for maintaining operational efficiency and user satisfaction.</a:t>
            </a:r>
          </a:p>
        </p:txBody>
      </p:sp>
      <p:sp>
        <p:nvSpPr>
          <p:cNvPr id="474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FAILURE AND CANCELLATION HANDLING</a:t>
            </a:r>
          </a:p>
        </p:txBody>
      </p:sp>
      <p:sp>
        <p:nvSpPr>
          <p:cNvPr id="476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6293358"/>
            <a:ext cx="382428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Proper mechanisms must be in place to handle task failures and cancellations to minimize disruptions.</a:t>
            </a:r>
          </a:p>
        </p:txBody>
      </p:sp>
      <p:sp>
        <p:nvSpPr>
          <p:cNvPr id="478" name="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INPUT-REQUIRED STATE</a:t>
            </a:r>
          </a:p>
        </p:txBody>
      </p:sp>
      <p:sp>
        <p:nvSpPr>
          <p:cNvPr id="480" name="Description of a 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6293358"/>
            <a:ext cx="382428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'input-required' state emphasizes the need for user interaction, crucial for tasks that depend on external inputs.</a:t>
            </a:r>
          </a:p>
        </p:txBody>
      </p:sp>
      <p:sp>
        <p:nvSpPr>
          <p:cNvPr id="482" name="Click here to edit title-45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2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TASK MANAGEMENT IN A2A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8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5874"/>
            <a:ext cx="2362200" cy="2581126"/>
          </a:xfrm>
          <a:prstGeom prst="rect">
            <a:avLst/>
          </a:prstGeom>
        </p:spPr>
      </p:pic>
      <p:pic>
        <p:nvPicPr>
          <p:cNvPr id="4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49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1790700"/>
            <a:ext cx="3962400" cy="5057775"/>
          </a:xfrm>
          <a:prstGeom prst="rect">
            <a:avLst/>
          </a:prstGeom>
        </p:spPr>
      </p:pic>
      <p:pic>
        <p:nvPicPr>
          <p:cNvPr id="492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9E9FBBEA-2B4D-49DF-9ED7-6E6F006BDCFF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94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 l="-25" r="-25"/>
          <a:stretch/>
        </p:blipFill>
        <p:spPr>
          <a:xfrm>
            <a:off x="1950720" y="3308032"/>
            <a:ext cx="1584865" cy="2023015"/>
          </a:xfrm>
          <a:prstGeom prst="rect">
            <a:avLst/>
          </a:prstGeom>
        </p:spPr>
      </p:pic>
      <p:sp>
        <p:nvSpPr>
          <p:cNvPr id="494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86625"/>
            <a:ext cx="399573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ARTIFACT SIGNIFIES TASK OUTPUTS</a:t>
            </a:r>
          </a:p>
        </p:txBody>
      </p:sp>
      <p:sp>
        <p:nvSpPr>
          <p:cNvPr id="496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769733"/>
            <a:ext cx="39957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An Artifact represents the outputs generated from various tasks, encapsulating different types of data.</a:t>
            </a:r>
          </a:p>
        </p:txBody>
      </p:sp>
      <p:pic>
        <p:nvPicPr>
          <p:cNvPr id="4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5029200" y="1790700"/>
            <a:ext cx="3962400" cy="5057775"/>
          </a:xfrm>
          <a:prstGeom prst="rect">
            <a:avLst/>
          </a:prstGeom>
        </p:spPr>
      </p:pic>
      <p:pic>
        <p:nvPicPr>
          <p:cNvPr id="500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5">
            <a:alphaModFix/>
            <a:extLst>
              <a:ext uri="{634D4A6E-FCBD-4373-915C-217591356B3F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99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 l="-37" r="-37"/>
          <a:stretch/>
        </p:blipFill>
        <p:spPr>
          <a:xfrm>
            <a:off x="6217920" y="3307556"/>
            <a:ext cx="1584865" cy="2022538"/>
          </a:xfrm>
          <a:prstGeom prst="rect">
            <a:avLst/>
          </a:prstGeom>
        </p:spPr>
      </p:pic>
      <p:sp>
        <p:nvSpPr>
          <p:cNvPr id="502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29200" y="7285292"/>
            <a:ext cx="39957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TYPES OF OUTPUTS: TEXTPART, FILEPART, DATAPART</a:t>
            </a:r>
          </a:p>
        </p:txBody>
      </p:sp>
      <p:sp>
        <p:nvSpPr>
          <p:cNvPr id="504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29200" y="8099108"/>
            <a:ext cx="399573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Artifacts can contain multiple parts including TextPart for textual data, FilePart for files, and DataPart for structured data.</a:t>
            </a:r>
          </a:p>
        </p:txBody>
      </p:sp>
      <p:pic>
        <p:nvPicPr>
          <p:cNvPr id="50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9296400" y="1790700"/>
            <a:ext cx="3962400" cy="5057775"/>
          </a:xfrm>
          <a:prstGeom prst="rect">
            <a:avLst/>
          </a:prstGeom>
        </p:spPr>
      </p:pic>
      <p:pic>
        <p:nvPicPr>
          <p:cNvPr id="508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0">
            <a:alphaModFix/>
            <a:extLst>
              <a:ext uri="{93290476-DF74-403E-AED2-B772BA262E48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04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 l="-25" r="-25"/>
          <a:stretch/>
        </p:blipFill>
        <p:spPr>
          <a:xfrm>
            <a:off x="10485120" y="3308032"/>
            <a:ext cx="1584865" cy="2023015"/>
          </a:xfrm>
          <a:prstGeom prst="rect">
            <a:avLst/>
          </a:prstGeom>
        </p:spPr>
      </p:pic>
      <p:sp>
        <p:nvSpPr>
          <p:cNvPr id="51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96400" y="7286625"/>
            <a:ext cx="399573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TASK OUTPUT FLOWS TO ARTIFACT</a:t>
            </a:r>
          </a:p>
        </p:txBody>
      </p:sp>
      <p:sp>
        <p:nvSpPr>
          <p:cNvPr id="51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96400" y="7769733"/>
            <a:ext cx="399573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There is a direct relationship where the output from a task is represented as an Artifact, indicating the flow of information.</a:t>
            </a:r>
          </a:p>
        </p:txBody>
      </p:sp>
      <p:pic>
        <p:nvPicPr>
          <p:cNvPr id="5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3563600" y="1790700"/>
            <a:ext cx="3962400" cy="5057775"/>
          </a:xfrm>
          <a:prstGeom prst="rect">
            <a:avLst/>
          </a:prstGeom>
        </p:spPr>
      </p:pic>
      <p:pic>
        <p:nvPicPr>
          <p:cNvPr id="516" name="icon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5">
            <a:alphaModFix/>
            <a:extLst>
              <a:ext uri="{F7168B57-6293-4B48-B3E2-1ABF39446E93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09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 l="-25" r="-25"/>
          <a:stretch/>
        </p:blipFill>
        <p:spPr>
          <a:xfrm>
            <a:off x="14752320" y="3308032"/>
            <a:ext cx="1584865" cy="2023015"/>
          </a:xfrm>
          <a:prstGeom prst="rect">
            <a:avLst/>
          </a:prstGeom>
        </p:spPr>
      </p:pic>
      <p:sp>
        <p:nvSpPr>
          <p:cNvPr id="518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63600" y="7286625"/>
            <a:ext cx="399573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IMPORTANCE OF ARTIFACTS</a:t>
            </a:r>
          </a:p>
        </p:txBody>
      </p:sp>
      <p:sp>
        <p:nvSpPr>
          <p:cNvPr id="520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63600" y="7769733"/>
            <a:ext cx="39957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36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Artifacts are crucial in the A2A architecture for tracking and managing the outputs of tasks effectively.</a:t>
            </a:r>
          </a:p>
        </p:txBody>
      </p:sp>
      <p:sp>
        <p:nvSpPr>
          <p:cNvPr id="522" name="Click here to edit title-47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2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UNDERSTANDING ARTIFACT OUTPUTS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2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2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5874"/>
            <a:ext cx="2362200" cy="2581126"/>
          </a:xfrm>
          <a:prstGeom prst="rect">
            <a:avLst/>
          </a:prstGeom>
        </p:spPr>
      </p:pic>
      <p:pic>
        <p:nvPicPr>
          <p:cNvPr id="52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sp>
        <p:nvSpPr>
          <p:cNvPr id="53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MESSAGE AS A COMMUNICATION UNIT</a:t>
            </a:r>
          </a:p>
        </p:txBody>
      </p:sp>
      <p:sp>
        <p:nvSpPr>
          <p:cNvPr id="53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050506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Message represents the communication between the user and the agent, encapsulating the dialogue process between them.</a:t>
            </a:r>
          </a:p>
        </p:txBody>
      </p:sp>
      <p:sp>
        <p:nvSpPr>
          <p:cNvPr id="53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PARTS OF A MESSAGE</a:t>
            </a:r>
          </a:p>
        </p:txBody>
      </p:sp>
      <p:sp>
        <p:nvSpPr>
          <p:cNvPr id="53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4050506"/>
            <a:ext cx="382428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Messages are composed of various Parts such as TextPart, FilePart, etc., which define the content and format.</a:t>
            </a:r>
          </a:p>
        </p:txBody>
      </p:sp>
      <p:sp>
        <p:nvSpPr>
          <p:cNvPr id="538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DIALOGUE ILLUSTRATION</a:t>
            </a:r>
          </a:p>
        </p:txBody>
      </p:sp>
      <p:sp>
        <p:nvSpPr>
          <p:cNvPr id="540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4050506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An arrow visualizes the interaction, showing the flow of communication: Client ↔ Message ↔ Agent, illustrating the dialogue structure.</a:t>
            </a:r>
          </a:p>
        </p:txBody>
      </p:sp>
      <p:sp>
        <p:nvSpPr>
          <p:cNvPr id="542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CLIENT-AGENT INTERACTION</a:t>
            </a:r>
          </a:p>
        </p:txBody>
      </p:sp>
      <p:sp>
        <p:nvSpPr>
          <p:cNvPr id="544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4050506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interaction emphasizes the importance of real-time communication in A2A architecture, ensuring effective message exchange.</a:t>
            </a:r>
          </a:p>
        </p:txBody>
      </p:sp>
      <p:sp>
        <p:nvSpPr>
          <p:cNvPr id="546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TYPES OF MESSAGE PARTS</a:t>
            </a:r>
          </a:p>
        </p:txBody>
      </p:sp>
      <p:sp>
        <p:nvSpPr>
          <p:cNvPr id="548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293358"/>
            <a:ext cx="382428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Different types of message parts include text, files, and other data formats, enabling flexibility in communication.</a:t>
            </a:r>
          </a:p>
        </p:txBody>
      </p:sp>
      <p:sp>
        <p:nvSpPr>
          <p:cNvPr id="550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BIDIRECTIONAL COMMUNICATION</a:t>
            </a:r>
          </a:p>
        </p:txBody>
      </p:sp>
      <p:sp>
        <p:nvSpPr>
          <p:cNvPr id="552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6293358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arrow signifies bidirectional communication, highlighting that messages can flow in both directions between client and agent.</a:t>
            </a:r>
          </a:p>
        </p:txBody>
      </p:sp>
      <p:sp>
        <p:nvSpPr>
          <p:cNvPr id="554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ROLE OF MESSAGE STRUCTURE</a:t>
            </a:r>
          </a:p>
        </p:txBody>
      </p:sp>
      <p:sp>
        <p:nvSpPr>
          <p:cNvPr id="556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6293358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structure of a message is crucial in defining how data is conveyed, processed, and understood by both parties.</a:t>
            </a:r>
          </a:p>
        </p:txBody>
      </p:sp>
      <p:sp>
        <p:nvSpPr>
          <p:cNvPr id="558" name="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IMPORTANCE OF CLARITY</a:t>
            </a:r>
          </a:p>
        </p:txBody>
      </p:sp>
      <p:sp>
        <p:nvSpPr>
          <p:cNvPr id="560" name="Description of a 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6293358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Clear and structured messaging is essential for maintaining effective communication and understanding between the client and agent.</a:t>
            </a:r>
          </a:p>
        </p:txBody>
      </p:sp>
      <p:sp>
        <p:nvSpPr>
          <p:cNvPr id="562" name="Click here to edit title-48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2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MESSAGE COMMUNICATION OVERVIEW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6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6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5874"/>
            <a:ext cx="2362200" cy="2581126"/>
          </a:xfrm>
          <a:prstGeom prst="rect">
            <a:avLst/>
          </a:prstGeom>
        </p:spPr>
      </p:pic>
      <p:pic>
        <p:nvPicPr>
          <p:cNvPr id="56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570" name="image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1790700"/>
            <a:ext cx="3657600" cy="8496300"/>
          </a:xfrm>
          <a:prstGeom prst="rect">
            <a:avLst/>
          </a:prstGeom>
        </p:spPr>
      </p:pic>
      <p:pic>
        <p:nvPicPr>
          <p:cNvPr id="57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5000"/>
          </a:blip>
          <a:stretch/>
        </p:blipFill>
        <p:spPr>
          <a:xfrm>
            <a:off x="0" y="1790700"/>
            <a:ext cx="3657600" cy="8496300"/>
          </a:xfrm>
          <a:prstGeom prst="rect">
            <a:avLst/>
          </a:prstGeom>
        </p:spPr>
      </p:pic>
      <p:sp>
        <p:nvSpPr>
          <p:cNvPr id="574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1000" y="4740497"/>
            <a:ext cx="29289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STREAMING (SSE): REAL-TIME UPDATES</a:t>
            </a:r>
          </a:p>
        </p:txBody>
      </p:sp>
      <p:sp>
        <p:nvSpPr>
          <p:cNvPr id="576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1000" y="5554218"/>
            <a:ext cx="2928938" cy="17907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3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Streaming with Server-Sent Events (SSE) is ideal for long-running tasks, ensuring users receive updates without delays.</a:t>
            </a:r>
          </a:p>
        </p:txBody>
      </p:sp>
      <p:pic>
        <p:nvPicPr>
          <p:cNvPr id="578" name="image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3657600" y="1790700"/>
            <a:ext cx="3657600" cy="8496300"/>
          </a:xfrm>
          <a:prstGeom prst="rect">
            <a:avLst/>
          </a:prstGeom>
        </p:spPr>
      </p:pic>
      <p:pic>
        <p:nvPicPr>
          <p:cNvPr id="5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5000"/>
          </a:blip>
          <a:stretch/>
        </p:blipFill>
        <p:spPr>
          <a:xfrm>
            <a:off x="3657600" y="1790700"/>
            <a:ext cx="3657600" cy="8496300"/>
          </a:xfrm>
          <a:prstGeom prst="rect">
            <a:avLst/>
          </a:prstGeom>
        </p:spPr>
      </p:pic>
      <p:sp>
        <p:nvSpPr>
          <p:cNvPr id="582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38600" y="4905851"/>
            <a:ext cx="292893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TASKSTATUSUPDATEEVENT</a:t>
            </a:r>
          </a:p>
        </p:txBody>
      </p:sp>
      <p:sp>
        <p:nvSpPr>
          <p:cNvPr id="584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38600" y="5388959"/>
            <a:ext cx="2928938" cy="17907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3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This event provides real-time updates on the status of ongoing tasks, enhancing user awareness and responsiveness.</a:t>
            </a:r>
          </a:p>
        </p:txBody>
      </p:sp>
      <p:pic>
        <p:nvPicPr>
          <p:cNvPr id="586" name="image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7315200" y="1790700"/>
            <a:ext cx="3657600" cy="8496300"/>
          </a:xfrm>
          <a:prstGeom prst="rect">
            <a:avLst/>
          </a:prstGeom>
        </p:spPr>
      </p:pic>
      <p:pic>
        <p:nvPicPr>
          <p:cNvPr id="5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5000"/>
          </a:blip>
          <a:stretch/>
        </p:blipFill>
        <p:spPr>
          <a:xfrm>
            <a:off x="7315200" y="1790700"/>
            <a:ext cx="3657600" cy="8496300"/>
          </a:xfrm>
          <a:prstGeom prst="rect">
            <a:avLst/>
          </a:prstGeom>
        </p:spPr>
      </p:pic>
      <p:sp>
        <p:nvSpPr>
          <p:cNvPr id="59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96200" y="4905851"/>
            <a:ext cx="292893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TASKARTIFACTUPDATEEVENT</a:t>
            </a:r>
          </a:p>
        </p:txBody>
      </p:sp>
      <p:sp>
        <p:nvSpPr>
          <p:cNvPr id="59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96200" y="5388959"/>
            <a:ext cx="2928938" cy="17907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3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This event relays updates about task artifacts, allowing users to track changes and maintain data integrity throughout the process.</a:t>
            </a:r>
          </a:p>
        </p:txBody>
      </p:sp>
      <p:pic>
        <p:nvPicPr>
          <p:cNvPr id="594" name="image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0972800" y="1790700"/>
            <a:ext cx="3657600" cy="8496300"/>
          </a:xfrm>
          <a:prstGeom prst="rect">
            <a:avLst/>
          </a:prstGeom>
        </p:spPr>
      </p:pic>
      <p:pic>
        <p:nvPicPr>
          <p:cNvPr id="59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5000"/>
          </a:blip>
          <a:stretch/>
        </p:blipFill>
        <p:spPr>
          <a:xfrm>
            <a:off x="10972800" y="1790700"/>
            <a:ext cx="3657600" cy="8496300"/>
          </a:xfrm>
          <a:prstGeom prst="rect">
            <a:avLst/>
          </a:prstGeom>
        </p:spPr>
      </p:pic>
      <p:sp>
        <p:nvSpPr>
          <p:cNvPr id="598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53800" y="4905851"/>
            <a:ext cx="292893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A2A SERVER TO STREAMING</a:t>
            </a:r>
          </a:p>
        </p:txBody>
      </p:sp>
      <p:sp>
        <p:nvSpPr>
          <p:cNvPr id="600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53800" y="5388959"/>
            <a:ext cx="2928938" cy="17907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3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The A2A Server communicates directly with the Streaming service, facilitating immediate updates to clients.</a:t>
            </a:r>
          </a:p>
        </p:txBody>
      </p:sp>
      <p:pic>
        <p:nvPicPr>
          <p:cNvPr id="602" name="imageNode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4630400" y="1790700"/>
            <a:ext cx="3657600" cy="8496300"/>
          </a:xfrm>
          <a:prstGeom prst="rect">
            <a:avLst/>
          </a:prstGeom>
        </p:spPr>
      </p:pic>
      <p:pic>
        <p:nvPicPr>
          <p:cNvPr id="6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5000"/>
          </a:blip>
          <a:stretch/>
        </p:blipFill>
        <p:spPr>
          <a:xfrm>
            <a:off x="14630400" y="1790700"/>
            <a:ext cx="3657600" cy="8496300"/>
          </a:xfrm>
          <a:prstGeom prst="rect">
            <a:avLst/>
          </a:prstGeom>
        </p:spPr>
      </p:pic>
      <p:sp>
        <p:nvSpPr>
          <p:cNvPr id="606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011400" y="4905851"/>
            <a:ext cx="292893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Big Shoulders Display ExtraBold" panose="00000700000000000000" pitchFamily="2" charset="0"/>
              </a:rPr>
              <a:t>LONG-RUNNING TASKS</a:t>
            </a:r>
          </a:p>
        </p:txBody>
      </p:sp>
      <p:sp>
        <p:nvSpPr>
          <p:cNvPr id="608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011400" y="5388959"/>
            <a:ext cx="2928938" cy="17907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3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Streaming is particularly beneficial for tasks that take a significant amount of time, as it keeps users informed continuously.</a:t>
            </a:r>
          </a:p>
        </p:txBody>
      </p:sp>
      <p:sp>
        <p:nvSpPr>
          <p:cNvPr id="610" name="Click here to edit title-46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2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REAL-TIME TASK STREAMING UPDATES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5874"/>
            <a:ext cx="2362200" cy="2581126"/>
          </a:xfrm>
          <a:prstGeom prst="rect">
            <a:avLst/>
          </a:prstGeom>
        </p:spPr>
      </p:pic>
      <p:pic>
        <p:nvPicPr>
          <p:cNvPr id="61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sp>
        <p:nvSpPr>
          <p:cNvPr id="61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PUSH NOTIFICATIONS ARE ESSENTIAL</a:t>
            </a:r>
          </a:p>
        </p:txBody>
      </p:sp>
      <p:sp>
        <p:nvSpPr>
          <p:cNvPr id="62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050506"/>
            <a:ext cx="382428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Push notifications are critical for real-time communication, allowing servers to send timely updates to clients directly.</a:t>
            </a:r>
          </a:p>
        </p:txBody>
      </p:sp>
      <p:sp>
        <p:nvSpPr>
          <p:cNvPr id="622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SERVER-SENT UPDATES</a:t>
            </a:r>
          </a:p>
        </p:txBody>
      </p:sp>
      <p:sp>
        <p:nvSpPr>
          <p:cNvPr id="624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4050506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server is responsible for sending task updates to clients via push notifications, ensuring they receive real-time information.</a:t>
            </a:r>
          </a:p>
        </p:txBody>
      </p:sp>
      <p:sp>
        <p:nvSpPr>
          <p:cNvPr id="626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WEBHOOK URL USAGE</a:t>
            </a:r>
          </a:p>
        </p:txBody>
      </p:sp>
      <p:sp>
        <p:nvSpPr>
          <p:cNvPr id="628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4050506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Clients utilize a webhook URL to receive updates from the server, facilitating seamless communication between both parties.</a:t>
            </a:r>
          </a:p>
        </p:txBody>
      </p:sp>
      <p:sp>
        <p:nvSpPr>
          <p:cNvPr id="630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3681698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EVENT-DRIVEN COMMUNICATION</a:t>
            </a:r>
          </a:p>
        </p:txBody>
      </p:sp>
      <p:sp>
        <p:nvSpPr>
          <p:cNvPr id="632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4050506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integration of webhook events allows for event-driven architecture, improving responsiveness and efficiency in updates.</a:t>
            </a:r>
          </a:p>
        </p:txBody>
      </p:sp>
      <p:sp>
        <p:nvSpPr>
          <p:cNvPr id="634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ARROW REPRESENTATION</a:t>
            </a:r>
          </a:p>
        </p:txBody>
      </p:sp>
      <p:sp>
        <p:nvSpPr>
          <p:cNvPr id="636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293358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The arrow from the A2A Server to Push Notifications visually represents the flow of updates and communications in the system.</a:t>
            </a:r>
          </a:p>
        </p:txBody>
      </p:sp>
      <p:sp>
        <p:nvSpPr>
          <p:cNvPr id="638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REAL-TIME INTERACTION</a:t>
            </a:r>
          </a:p>
        </p:txBody>
      </p:sp>
      <p:sp>
        <p:nvSpPr>
          <p:cNvPr id="640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6293358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Push notifications promote real-time interaction, enabling clients to stay updated on tasks and events as they happen.</a:t>
            </a:r>
          </a:p>
        </p:txBody>
      </p:sp>
      <p:sp>
        <p:nvSpPr>
          <p:cNvPr id="642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ENHANCING USER ENGAGEMENT</a:t>
            </a:r>
          </a:p>
        </p:txBody>
      </p:sp>
      <p:sp>
        <p:nvSpPr>
          <p:cNvPr id="644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6293358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Utilizing push notifications can significantly enhance user engagement by providing timely and relevant information to clients.</a:t>
            </a:r>
          </a:p>
        </p:txBody>
      </p:sp>
      <p:sp>
        <p:nvSpPr>
          <p:cNvPr id="646" name="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5924550"/>
            <a:ext cx="3824288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INTEGRATION CHALLENGES</a:t>
            </a:r>
          </a:p>
        </p:txBody>
      </p:sp>
      <p:sp>
        <p:nvSpPr>
          <p:cNvPr id="648" name="Description of a 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6293358"/>
            <a:ext cx="382428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3" dirty="0">
                <a:solidFill>
                  <a:srgbClr val="07071B">
                    <a:alpha val="100000"/>
                  </a:srgbClr>
                </a:solidFill>
                <a:latin typeface="Inter" panose="00000700000000000000" pitchFamily="2" charset="0"/>
              </a:rPr>
              <a:t>While beneficial, integrating push notifications can pose challenges regarding security, reliability, and performance.</a:t>
            </a:r>
          </a:p>
        </p:txBody>
      </p:sp>
      <p:sp>
        <p:nvSpPr>
          <p:cNvPr id="650" name="Click here to edit title-46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2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UNDERSTANDING PUSH NOTIFICATIONS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0"/>
    </mc:Choice>
    <mc:Fallback>
      <p:transition spd="slow" advTm="34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here to edit title-462">
            <a:extLst>
              <a:ext uri="{FF2B5EF4-FFF2-40B4-BE49-F238E27FC236}">
                <a16:creationId xmlns:a16="http://schemas.microsoft.com/office/drawing/2014/main" id="{60F058B5-BC1D-09AC-29E9-61CADB91826D}"/>
              </a:ext>
            </a:extLst>
          </p:cNvPr>
          <p:cNvSpPr txBox="1"/>
          <p:nvPr/>
        </p:nvSpPr>
        <p:spPr>
          <a:xfrm>
            <a:off x="762000" y="723900"/>
            <a:ext cx="15197138" cy="619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200" dirty="0">
                <a:solidFill>
                  <a:srgbClr val="07071B">
                    <a:alpha val="100000"/>
                  </a:srgbClr>
                </a:solidFill>
                <a:latin typeface="Big Shoulders Display ExtraBold" panose="00000700000000000000" pitchFamily="2" charset="0"/>
              </a:rPr>
              <a:t>Demo</a:t>
            </a:r>
          </a:p>
        </p:txBody>
      </p:sp>
      <p:pic>
        <p:nvPicPr>
          <p:cNvPr id="3" name="a2a_demo_720.mov">
            <a:hlinkClick r:id="" action="ppaction://media"/>
            <a:extLst>
              <a:ext uri="{FF2B5EF4-FFF2-40B4-BE49-F238E27FC236}">
                <a16:creationId xmlns:a16="http://schemas.microsoft.com/office/drawing/2014/main" id="{B4593E8F-F153-D513-7F90-A7B4DB071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1384300"/>
            <a:ext cx="16256000" cy="81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</TotalTime>
  <Words>1268</Words>
  <Application>Microsoft Macintosh PowerPoint</Application>
  <PresentationFormat>Custom</PresentationFormat>
  <Paragraphs>135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 Light</vt:lpstr>
      <vt:lpstr>Arial</vt:lpstr>
      <vt:lpstr>Inter</vt:lpstr>
      <vt:lpstr>Big Shoulders Display ExtraBold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2.0.4.9, docId: 16888831, orderId: 7038928</dc:title>
  <dc:creator>Presentations.AI Exporter</dc:creator>
  <cp:lastModifiedBy>Sri Rama Harish Nimmala</cp:lastModifiedBy>
  <cp:revision>2</cp:revision>
  <dcterms:created xsi:type="dcterms:W3CDTF">2025-04-29T05:06:32Z</dcterms:created>
  <dcterms:modified xsi:type="dcterms:W3CDTF">2025-05-05T06:47:05Z</dcterms:modified>
</cp:coreProperties>
</file>